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01" autoAdjust="0"/>
    <p:restoredTop sz="94660"/>
  </p:normalViewPr>
  <p:slideViewPr>
    <p:cSldViewPr snapToGrid="0">
      <p:cViewPr varScale="1">
        <p:scale>
          <a:sx n="91" d="100"/>
          <a:sy n="91" d="100"/>
        </p:scale>
        <p:origin x="34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D442AD0-107D-4787-90CF-19C2BD43B361}" type="datetimeFigureOut">
              <a:rPr lang="ru-RU" smtClean="0"/>
              <a:t>15.10.2021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FA98F01-BFB8-4880-85ED-7D001C9A6A65}" type="slidenum">
              <a:rPr lang="ru-RU" smtClean="0"/>
              <a:t>‹#›</a:t>
            </a:fld>
            <a:endParaRPr lang="ru-RU"/>
          </a:p>
        </p:txBody>
      </p:sp>
    </p:spTree>
    <p:extLst>
      <p:ext uri="{BB962C8B-B14F-4D97-AF65-F5344CB8AC3E}">
        <p14:creationId xmlns:p14="http://schemas.microsoft.com/office/powerpoint/2010/main" val="3409837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D442AD0-107D-4787-90CF-19C2BD43B361}" type="datetimeFigureOut">
              <a:rPr lang="ru-RU" smtClean="0"/>
              <a:t>15.10.2021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FA98F01-BFB8-4880-85ED-7D001C9A6A65}" type="slidenum">
              <a:rPr lang="ru-RU" smtClean="0"/>
              <a:t>‹#›</a:t>
            </a:fld>
            <a:endParaRPr lang="ru-RU"/>
          </a:p>
        </p:txBody>
      </p:sp>
    </p:spTree>
    <p:extLst>
      <p:ext uri="{BB962C8B-B14F-4D97-AF65-F5344CB8AC3E}">
        <p14:creationId xmlns:p14="http://schemas.microsoft.com/office/powerpoint/2010/main" val="1848349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AD442AD0-107D-4787-90CF-19C2BD43B361}" type="datetimeFigureOut">
              <a:rPr lang="ru-RU" smtClean="0"/>
              <a:t>15.10.2021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FA98F01-BFB8-4880-85ED-7D001C9A6A65}" type="slidenum">
              <a:rPr lang="ru-RU" smtClean="0"/>
              <a:t>‹#›</a:t>
            </a:fld>
            <a:endParaRPr lang="ru-RU"/>
          </a:p>
        </p:txBody>
      </p:sp>
    </p:spTree>
    <p:extLst>
      <p:ext uri="{BB962C8B-B14F-4D97-AF65-F5344CB8AC3E}">
        <p14:creationId xmlns:p14="http://schemas.microsoft.com/office/powerpoint/2010/main" val="2680580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AD442AD0-107D-4787-90CF-19C2BD43B361}" type="datetimeFigureOut">
              <a:rPr lang="ru-RU" smtClean="0"/>
              <a:t>15.10.2021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FA98F01-BFB8-4880-85ED-7D001C9A6A65}"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4669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D442AD0-107D-4787-90CF-19C2BD43B361}" type="datetimeFigureOut">
              <a:rPr lang="ru-RU" smtClean="0"/>
              <a:t>15.10.2021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FA98F01-BFB8-4880-85ED-7D001C9A6A65}" type="slidenum">
              <a:rPr lang="ru-RU" smtClean="0"/>
              <a:t>‹#›</a:t>
            </a:fld>
            <a:endParaRPr lang="ru-RU"/>
          </a:p>
        </p:txBody>
      </p:sp>
    </p:spTree>
    <p:extLst>
      <p:ext uri="{BB962C8B-B14F-4D97-AF65-F5344CB8AC3E}">
        <p14:creationId xmlns:p14="http://schemas.microsoft.com/office/powerpoint/2010/main" val="31848581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D442AD0-107D-4787-90CF-19C2BD43B361}" type="datetimeFigureOut">
              <a:rPr lang="ru-RU" smtClean="0"/>
              <a:t>15.10.2021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FA98F01-BFB8-4880-85ED-7D001C9A6A65}" type="slidenum">
              <a:rPr lang="ru-RU" smtClean="0"/>
              <a:t>‹#›</a:t>
            </a:fld>
            <a:endParaRPr lang="ru-RU"/>
          </a:p>
        </p:txBody>
      </p:sp>
    </p:spTree>
    <p:extLst>
      <p:ext uri="{BB962C8B-B14F-4D97-AF65-F5344CB8AC3E}">
        <p14:creationId xmlns:p14="http://schemas.microsoft.com/office/powerpoint/2010/main" val="4283823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D442AD0-107D-4787-90CF-19C2BD43B361}" type="datetimeFigureOut">
              <a:rPr lang="ru-RU" smtClean="0"/>
              <a:t>15.10.2021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FA98F01-BFB8-4880-85ED-7D001C9A6A65}" type="slidenum">
              <a:rPr lang="ru-RU" smtClean="0"/>
              <a:t>‹#›</a:t>
            </a:fld>
            <a:endParaRPr lang="ru-RU"/>
          </a:p>
        </p:txBody>
      </p:sp>
    </p:spTree>
    <p:extLst>
      <p:ext uri="{BB962C8B-B14F-4D97-AF65-F5344CB8AC3E}">
        <p14:creationId xmlns:p14="http://schemas.microsoft.com/office/powerpoint/2010/main" val="22484469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D442AD0-107D-4787-90CF-19C2BD43B361}" type="datetimeFigureOut">
              <a:rPr lang="ru-RU" smtClean="0"/>
              <a:t>15.10.2021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FA98F01-BFB8-4880-85ED-7D001C9A6A65}" type="slidenum">
              <a:rPr lang="ru-RU" smtClean="0"/>
              <a:t>‹#›</a:t>
            </a:fld>
            <a:endParaRPr lang="ru-RU"/>
          </a:p>
        </p:txBody>
      </p:sp>
    </p:spTree>
    <p:extLst>
      <p:ext uri="{BB962C8B-B14F-4D97-AF65-F5344CB8AC3E}">
        <p14:creationId xmlns:p14="http://schemas.microsoft.com/office/powerpoint/2010/main" val="4117658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D442AD0-107D-4787-90CF-19C2BD43B361}" type="datetimeFigureOut">
              <a:rPr lang="ru-RU" smtClean="0"/>
              <a:t>15.10.2021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FA98F01-BFB8-4880-85ED-7D001C9A6A65}" type="slidenum">
              <a:rPr lang="ru-RU" smtClean="0"/>
              <a:t>‹#›</a:t>
            </a:fld>
            <a:endParaRPr lang="ru-RU"/>
          </a:p>
        </p:txBody>
      </p:sp>
    </p:spTree>
    <p:extLst>
      <p:ext uri="{BB962C8B-B14F-4D97-AF65-F5344CB8AC3E}">
        <p14:creationId xmlns:p14="http://schemas.microsoft.com/office/powerpoint/2010/main" val="3782817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AD442AD0-107D-4787-90CF-19C2BD43B361}" type="datetimeFigureOut">
              <a:rPr lang="ru-RU" smtClean="0"/>
              <a:t>15.10.2021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FA98F01-BFB8-4880-85ED-7D001C9A6A65}" type="slidenum">
              <a:rPr lang="ru-RU" smtClean="0"/>
              <a:t>‹#›</a:t>
            </a:fld>
            <a:endParaRPr lang="ru-RU"/>
          </a:p>
        </p:txBody>
      </p:sp>
    </p:spTree>
    <p:extLst>
      <p:ext uri="{BB962C8B-B14F-4D97-AF65-F5344CB8AC3E}">
        <p14:creationId xmlns:p14="http://schemas.microsoft.com/office/powerpoint/2010/main" val="1491815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D442AD0-107D-4787-90CF-19C2BD43B361}" type="datetimeFigureOut">
              <a:rPr lang="ru-RU" smtClean="0"/>
              <a:t>15.10.2021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FA98F01-BFB8-4880-85ED-7D001C9A6A65}" type="slidenum">
              <a:rPr lang="ru-RU" smtClean="0"/>
              <a:t>‹#›</a:t>
            </a:fld>
            <a:endParaRPr lang="ru-RU"/>
          </a:p>
        </p:txBody>
      </p:sp>
    </p:spTree>
    <p:extLst>
      <p:ext uri="{BB962C8B-B14F-4D97-AF65-F5344CB8AC3E}">
        <p14:creationId xmlns:p14="http://schemas.microsoft.com/office/powerpoint/2010/main" val="2226370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D442AD0-107D-4787-90CF-19C2BD43B361}" type="datetimeFigureOut">
              <a:rPr lang="ru-RU" smtClean="0"/>
              <a:t>15.10.2021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FA98F01-BFB8-4880-85ED-7D001C9A6A65}" type="slidenum">
              <a:rPr lang="ru-RU" smtClean="0"/>
              <a:t>‹#›</a:t>
            </a:fld>
            <a:endParaRPr lang="ru-RU"/>
          </a:p>
        </p:txBody>
      </p:sp>
    </p:spTree>
    <p:extLst>
      <p:ext uri="{BB962C8B-B14F-4D97-AF65-F5344CB8AC3E}">
        <p14:creationId xmlns:p14="http://schemas.microsoft.com/office/powerpoint/2010/main" val="282051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D442AD0-107D-4787-90CF-19C2BD43B361}" type="datetimeFigureOut">
              <a:rPr lang="ru-RU" smtClean="0"/>
              <a:t>15.10.2021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FA98F01-BFB8-4880-85ED-7D001C9A6A65}" type="slidenum">
              <a:rPr lang="ru-RU" smtClean="0"/>
              <a:t>‹#›</a:t>
            </a:fld>
            <a:endParaRPr lang="ru-RU"/>
          </a:p>
        </p:txBody>
      </p:sp>
    </p:spTree>
    <p:extLst>
      <p:ext uri="{BB962C8B-B14F-4D97-AF65-F5344CB8AC3E}">
        <p14:creationId xmlns:p14="http://schemas.microsoft.com/office/powerpoint/2010/main" val="3860508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AD442AD0-107D-4787-90CF-19C2BD43B361}" type="datetimeFigureOut">
              <a:rPr lang="ru-RU" smtClean="0"/>
              <a:t>15.10.2021</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9FA98F01-BFB8-4880-85ED-7D001C9A6A65}" type="slidenum">
              <a:rPr lang="ru-RU" smtClean="0"/>
              <a:t>‹#›</a:t>
            </a:fld>
            <a:endParaRPr lang="ru-RU"/>
          </a:p>
        </p:txBody>
      </p:sp>
    </p:spTree>
    <p:extLst>
      <p:ext uri="{BB962C8B-B14F-4D97-AF65-F5344CB8AC3E}">
        <p14:creationId xmlns:p14="http://schemas.microsoft.com/office/powerpoint/2010/main" val="3166315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D442AD0-107D-4787-90CF-19C2BD43B361}" type="datetimeFigureOut">
              <a:rPr lang="ru-RU" smtClean="0"/>
              <a:t>15.10.2021</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9FA98F01-BFB8-4880-85ED-7D001C9A6A65}" type="slidenum">
              <a:rPr lang="ru-RU" smtClean="0"/>
              <a:t>‹#›</a:t>
            </a:fld>
            <a:endParaRPr lang="ru-RU"/>
          </a:p>
        </p:txBody>
      </p:sp>
    </p:spTree>
    <p:extLst>
      <p:ext uri="{BB962C8B-B14F-4D97-AF65-F5344CB8AC3E}">
        <p14:creationId xmlns:p14="http://schemas.microsoft.com/office/powerpoint/2010/main" val="2434106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AD442AD0-107D-4787-90CF-19C2BD43B361}" type="datetimeFigureOut">
              <a:rPr lang="ru-RU" smtClean="0"/>
              <a:t>15.10.2021</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9FA98F01-BFB8-4880-85ED-7D001C9A6A65}" type="slidenum">
              <a:rPr lang="ru-RU" smtClean="0"/>
              <a:t>‹#›</a:t>
            </a:fld>
            <a:endParaRPr lang="ru-RU"/>
          </a:p>
        </p:txBody>
      </p:sp>
    </p:spTree>
    <p:extLst>
      <p:ext uri="{BB962C8B-B14F-4D97-AF65-F5344CB8AC3E}">
        <p14:creationId xmlns:p14="http://schemas.microsoft.com/office/powerpoint/2010/main" val="3234286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D442AD0-107D-4787-90CF-19C2BD43B361}" type="datetimeFigureOut">
              <a:rPr lang="ru-RU" smtClean="0"/>
              <a:t>15.10.2021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FA98F01-BFB8-4880-85ED-7D001C9A6A65}" type="slidenum">
              <a:rPr lang="ru-RU" smtClean="0"/>
              <a:t>‹#›</a:t>
            </a:fld>
            <a:endParaRPr lang="ru-RU"/>
          </a:p>
        </p:txBody>
      </p:sp>
    </p:spTree>
    <p:extLst>
      <p:ext uri="{BB962C8B-B14F-4D97-AF65-F5344CB8AC3E}">
        <p14:creationId xmlns:p14="http://schemas.microsoft.com/office/powerpoint/2010/main" val="530962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D442AD0-107D-4787-90CF-19C2BD43B361}" type="datetimeFigureOut">
              <a:rPr lang="ru-RU" smtClean="0"/>
              <a:t>15.10.2021</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FA98F01-BFB8-4880-85ED-7D001C9A6A65}" type="slidenum">
              <a:rPr lang="ru-RU" smtClean="0"/>
              <a:t>‹#›</a:t>
            </a:fld>
            <a:endParaRPr lang="ru-RU"/>
          </a:p>
        </p:txBody>
      </p:sp>
    </p:spTree>
    <p:extLst>
      <p:ext uri="{BB962C8B-B14F-4D97-AF65-F5344CB8AC3E}">
        <p14:creationId xmlns:p14="http://schemas.microsoft.com/office/powerpoint/2010/main" val="68433885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54955" y="1447801"/>
            <a:ext cx="8825658" cy="3273056"/>
          </a:xfrm>
        </p:spPr>
        <p:txBody>
          <a:bodyPr>
            <a:normAutofit fontScale="90000"/>
          </a:bodyPr>
          <a:lstStyle/>
          <a:p>
            <a:pPr algn="ctr"/>
            <a:r>
              <a:rPr lang="ru-RU" dirty="0" smtClean="0">
                <a:solidFill>
                  <a:srgbClr val="FFFF00"/>
                </a:solidFill>
                <a:latin typeface="Times New Roman" panose="02020603050405020304" pitchFamily="18" charset="0"/>
                <a:cs typeface="Times New Roman" panose="02020603050405020304" pitchFamily="18" charset="0"/>
              </a:rPr>
              <a:t>Национальный план </a:t>
            </a:r>
            <a:r>
              <a:rPr lang="ru-RU" dirty="0">
                <a:solidFill>
                  <a:srgbClr val="FFFF00"/>
                </a:solidFill>
                <a:latin typeface="Times New Roman" panose="02020603050405020304" pitchFamily="18" charset="0"/>
                <a:cs typeface="Times New Roman" panose="02020603050405020304" pitchFamily="18" charset="0"/>
              </a:rPr>
              <a:t>противодействия коррупции </a:t>
            </a:r>
            <a:br>
              <a:rPr lang="ru-RU" dirty="0">
                <a:solidFill>
                  <a:srgbClr val="FFFF00"/>
                </a:solidFill>
                <a:latin typeface="Times New Roman" panose="02020603050405020304" pitchFamily="18" charset="0"/>
                <a:cs typeface="Times New Roman" panose="02020603050405020304" pitchFamily="18" charset="0"/>
              </a:rPr>
            </a:br>
            <a:r>
              <a:rPr lang="ru-RU" dirty="0">
                <a:solidFill>
                  <a:srgbClr val="FFFF00"/>
                </a:solidFill>
                <a:latin typeface="Times New Roman" panose="02020603050405020304" pitchFamily="18" charset="0"/>
                <a:cs typeface="Times New Roman" panose="02020603050405020304" pitchFamily="18" charset="0"/>
              </a:rPr>
              <a:t>на 2021 - 2024 годы</a:t>
            </a:r>
            <a:endParaRPr lang="ru-RU" dirty="0"/>
          </a:p>
        </p:txBody>
      </p:sp>
    </p:spTree>
    <p:extLst>
      <p:ext uri="{BB962C8B-B14F-4D97-AF65-F5344CB8AC3E}">
        <p14:creationId xmlns:p14="http://schemas.microsoft.com/office/powerpoint/2010/main" val="2663354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138223"/>
            <a:ext cx="9404723" cy="563525"/>
          </a:xfrm>
        </p:spPr>
        <p:txBody>
          <a:bodyPr/>
          <a:lstStyle/>
          <a:p>
            <a:pPr algn="ctr"/>
            <a:r>
              <a:rPr lang="ru-RU" sz="3200" dirty="0">
                <a:solidFill>
                  <a:srgbClr val="FFFF00"/>
                </a:solidFill>
                <a:latin typeface="Times New Roman" panose="02020603050405020304" pitchFamily="18" charset="0"/>
                <a:cs typeface="Times New Roman" panose="02020603050405020304" pitchFamily="18" charset="0"/>
              </a:rPr>
              <a:t>Что должно быть  сделано:</a:t>
            </a:r>
            <a:br>
              <a:rPr lang="ru-RU" sz="3200" dirty="0">
                <a:solidFill>
                  <a:srgbClr val="FFFF00"/>
                </a:solidFill>
                <a:latin typeface="Times New Roman" panose="02020603050405020304" pitchFamily="18" charset="0"/>
                <a:cs typeface="Times New Roman" panose="02020603050405020304" pitchFamily="18" charset="0"/>
              </a:rPr>
            </a:br>
            <a:endParaRPr lang="ru-RU" sz="3200" dirty="0">
              <a:solidFill>
                <a:srgbClr val="FFFF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10363" y="935665"/>
            <a:ext cx="10962167" cy="5635256"/>
          </a:xfrm>
        </p:spPr>
        <p:txBody>
          <a:bodyPr>
            <a:normAutofit/>
          </a:bodyPr>
          <a:lstStyle/>
          <a:p>
            <a:pPr lvl="0"/>
            <a:r>
              <a:rPr lang="ru-RU" dirty="0">
                <a:latin typeface="Times New Roman" panose="02020603050405020304" pitchFamily="18" charset="0"/>
                <a:cs typeface="Times New Roman" panose="02020603050405020304" pitchFamily="18" charset="0"/>
              </a:rPr>
              <a:t>Планируется внесение в законодательство Российской Федерации о контрактной системе в сфере закупок товаров, работ, услуг для обеспечения государственных и муниципальных нужд и в законодательство Российской Федерации о закупках товаров, работ, услуг отдельными видами юридических лиц изменений, предусматривающих установление в качестве условия контракта (договора) обязательства его сторон не допускать действий, которые могут привести к нарушению требований законодательства о противодействии коррупции;</a:t>
            </a:r>
          </a:p>
          <a:p>
            <a:pPr lvl="0"/>
            <a:r>
              <a:rPr lang="ru-RU" dirty="0">
                <a:latin typeface="Times New Roman" panose="02020603050405020304" pitchFamily="18" charset="0"/>
                <a:cs typeface="Times New Roman" panose="02020603050405020304" pitchFamily="18" charset="0"/>
              </a:rPr>
              <a:t>Будут введены процедуры (правила) определения стоимости находящихся в государственной (муниципальной) собственности объектов недвижимого имущества и акций (долей участия в уставных (складочных) капиталах и паев в паевых фондах организаций) при принятии решений о распоряжении указанным имуществом путем отчуждения, передачи в аренду, внесения в уставный капитал или паевой фонд организации имущественного взноса, а также при приобретении объектов недвижимого имущества и акций (долей участия в уставных (складочных) капиталах и паев в паевых фондах организаций) в государственную (муниципальную) собственность.</a:t>
            </a: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6643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138223"/>
            <a:ext cx="9404723" cy="563525"/>
          </a:xfrm>
        </p:spPr>
        <p:txBody>
          <a:bodyPr/>
          <a:lstStyle/>
          <a:p>
            <a:pPr algn="ctr"/>
            <a:r>
              <a:rPr lang="ru-RU" sz="3200" dirty="0">
                <a:solidFill>
                  <a:srgbClr val="FFFF00"/>
                </a:solidFill>
                <a:latin typeface="Times New Roman" panose="02020603050405020304" pitchFamily="18" charset="0"/>
                <a:cs typeface="Times New Roman" panose="02020603050405020304" pitchFamily="18" charset="0"/>
              </a:rPr>
              <a:t>Что должно быть  сделано:</a:t>
            </a:r>
            <a:br>
              <a:rPr lang="ru-RU" sz="3200" dirty="0">
                <a:solidFill>
                  <a:srgbClr val="FFFF00"/>
                </a:solidFill>
                <a:latin typeface="Times New Roman" panose="02020603050405020304" pitchFamily="18" charset="0"/>
                <a:cs typeface="Times New Roman" panose="02020603050405020304" pitchFamily="18" charset="0"/>
              </a:rPr>
            </a:br>
            <a:endParaRPr lang="ru-RU" sz="3200" dirty="0">
              <a:solidFill>
                <a:srgbClr val="FFFF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10363" y="1576551"/>
            <a:ext cx="10962167" cy="4994369"/>
          </a:xfrm>
        </p:spPr>
        <p:txBody>
          <a:bodyPr>
            <a:normAutofit/>
          </a:bodyPr>
          <a:lstStyle/>
          <a:p>
            <a:pPr lvl="0"/>
            <a:r>
              <a:rPr lang="ru-RU" dirty="0">
                <a:latin typeface="Times New Roman" panose="02020603050405020304" pitchFamily="18" charset="0"/>
                <a:cs typeface="Times New Roman" panose="02020603050405020304" pitchFamily="18" charset="0"/>
              </a:rPr>
              <a:t>Будут подготовлены методические рекомендации по вопросам организации и проведения работы по антикоррупционному просвещению и популяризации в обществе антикоррупционных стандартов.</a:t>
            </a:r>
          </a:p>
          <a:p>
            <a:pPr lvl="0"/>
            <a:r>
              <a:rPr lang="ru-RU" dirty="0">
                <a:latin typeface="Times New Roman" panose="02020603050405020304" pitchFamily="18" charset="0"/>
                <a:cs typeface="Times New Roman" panose="02020603050405020304" pitchFamily="18" charset="0"/>
              </a:rPr>
              <a:t>До 2023 года будет созданы и  внедрены цифровые технологии, позволяющие осуществлять в электронной форме прием сведений о доходах, расходах, об имуществе и обязательствах имущественного характера, автоматическую обработку, анализ таких сведений и их хранение, в том числе централизованное.</a:t>
            </a:r>
          </a:p>
          <a:p>
            <a:pPr lvl="0"/>
            <a:r>
              <a:rPr lang="ru-RU" dirty="0">
                <a:latin typeface="Times New Roman" panose="02020603050405020304" pitchFamily="18" charset="0"/>
                <a:cs typeface="Times New Roman" panose="02020603050405020304" pitchFamily="18" charset="0"/>
              </a:rPr>
              <a:t>До конца 2021 года должны быть подготовлены предложения о порядке осуществления проверки достоверности и полноты сведений о владении цифровыми финансовыми активами, иными цифровыми правами, цифровой </a:t>
            </a:r>
            <a:r>
              <a:rPr lang="ru-RU" dirty="0" smtClean="0">
                <a:latin typeface="Times New Roman" panose="02020603050405020304" pitchFamily="18" charset="0"/>
                <a:cs typeface="Times New Roman" panose="02020603050405020304" pitchFamily="18" charset="0"/>
              </a:rPr>
              <a:t>валютой.</a:t>
            </a:r>
            <a:endParaRPr lang="ru-RU" dirty="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2100252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138223"/>
            <a:ext cx="9404723" cy="563525"/>
          </a:xfrm>
        </p:spPr>
        <p:txBody>
          <a:bodyPr/>
          <a:lstStyle/>
          <a:p>
            <a:pPr algn="ctr"/>
            <a:r>
              <a:rPr lang="ru-RU" sz="3200" dirty="0">
                <a:solidFill>
                  <a:srgbClr val="FFFF00"/>
                </a:solidFill>
                <a:latin typeface="Segoe UI" panose="020B0502040204020203" pitchFamily="34" charset="0"/>
                <a:cs typeface="Segoe UI" panose="020B0502040204020203" pitchFamily="34" charset="0"/>
              </a:rPr>
              <a:t>Что </a:t>
            </a:r>
            <a:r>
              <a:rPr lang="ru-RU" sz="3200" dirty="0" smtClean="0">
                <a:solidFill>
                  <a:srgbClr val="FFFF00"/>
                </a:solidFill>
                <a:latin typeface="Segoe UI" panose="020B0502040204020203" pitchFamily="34" charset="0"/>
                <a:cs typeface="Segoe UI" panose="020B0502040204020203" pitchFamily="34" charset="0"/>
              </a:rPr>
              <a:t>необходимо сделать ОМСУ:</a:t>
            </a:r>
            <a:r>
              <a:rPr lang="ru-RU" sz="3200" dirty="0">
                <a:solidFill>
                  <a:srgbClr val="FFFF00"/>
                </a:solidFill>
                <a:latin typeface="Segoe UI" panose="020B0502040204020203" pitchFamily="34" charset="0"/>
                <a:cs typeface="Segoe UI" panose="020B0502040204020203" pitchFamily="34" charset="0"/>
              </a:rPr>
              <a:t/>
            </a:r>
            <a:br>
              <a:rPr lang="ru-RU" sz="3200" dirty="0">
                <a:solidFill>
                  <a:srgbClr val="FFFF00"/>
                </a:solidFill>
                <a:latin typeface="Segoe UI" panose="020B0502040204020203" pitchFamily="34" charset="0"/>
                <a:cs typeface="Segoe UI" panose="020B0502040204020203" pitchFamily="34" charset="0"/>
              </a:rPr>
            </a:br>
            <a:endParaRPr lang="ru-RU" sz="3200" dirty="0">
              <a:solidFill>
                <a:srgbClr val="FFFF00"/>
              </a:solidFill>
              <a:latin typeface="Segoe UI" panose="020B0502040204020203" pitchFamily="34" charset="0"/>
              <a:cs typeface="Segoe UI" panose="020B0502040204020203" pitchFamily="34" charset="0"/>
            </a:endParaRPr>
          </a:p>
        </p:txBody>
      </p:sp>
      <p:sp>
        <p:nvSpPr>
          <p:cNvPr id="3" name="Объект 2"/>
          <p:cNvSpPr>
            <a:spLocks noGrp="1"/>
          </p:cNvSpPr>
          <p:nvPr>
            <p:ph idx="1"/>
          </p:nvPr>
        </p:nvSpPr>
        <p:spPr>
          <a:xfrm>
            <a:off x="510363" y="998483"/>
            <a:ext cx="10962167" cy="5572437"/>
          </a:xfrm>
        </p:spPr>
        <p:txBody>
          <a:bodyPr>
            <a:normAutofit/>
          </a:bodyPr>
          <a:lstStyle/>
          <a:p>
            <a:pPr marL="0" indent="0">
              <a:buNone/>
            </a:pPr>
            <a:r>
              <a:rPr lang="ru-RU" dirty="0"/>
              <a:t>1.	Проанализировать коррупционные риски, связанные с участием государственных гражданских служащих на безвозмездной основе в управлении коммерческими организациями, являющимися организациями государственных корпораций (компаний) или публично-правовых компаний, и их деятельностью в качестве членов коллегиальных органов управления этих организаций;</a:t>
            </a:r>
          </a:p>
          <a:p>
            <a:pPr marL="0" indent="0">
              <a:buNone/>
            </a:pPr>
            <a:r>
              <a:rPr lang="ru-RU" dirty="0"/>
              <a:t>2.	Внести в локальные правовые акты о противодействии коррупции, должностные регламенты изменения, предусматривающие возложение на непосредственного руководителя обязанности принимать меры по предотвращению и урегулированию конфликта интересов у подчиненных;</a:t>
            </a:r>
          </a:p>
          <a:p>
            <a:pPr marL="0" indent="0">
              <a:buNone/>
            </a:pPr>
            <a:r>
              <a:rPr lang="ru-RU" dirty="0"/>
              <a:t>3.	Регулярно проводить мониторинг участия лиц, замещающих государственные должности субъектов Российской Федерации и муниципальные должности, должности государственной гражданской службы субъектов Российской Федерации и должности муниципальной службы, в управлении коммерческими и некоммерческими организациями; </a:t>
            </a:r>
          </a:p>
          <a:p>
            <a:pPr marL="0" indent="0">
              <a:buNone/>
            </a:pPr>
            <a:endParaRPr lang="ru-RU" dirty="0"/>
          </a:p>
        </p:txBody>
      </p:sp>
    </p:spTree>
    <p:extLst>
      <p:ext uri="{BB962C8B-B14F-4D97-AF65-F5344CB8AC3E}">
        <p14:creationId xmlns:p14="http://schemas.microsoft.com/office/powerpoint/2010/main" val="1796688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138223"/>
            <a:ext cx="9404723" cy="563525"/>
          </a:xfrm>
        </p:spPr>
        <p:txBody>
          <a:bodyPr/>
          <a:lstStyle/>
          <a:p>
            <a:pPr algn="ctr"/>
            <a:r>
              <a:rPr lang="ru-RU" sz="3200" dirty="0">
                <a:solidFill>
                  <a:srgbClr val="FFFF00"/>
                </a:solidFill>
                <a:latin typeface="Segoe UI" panose="020B0502040204020203" pitchFamily="34" charset="0"/>
                <a:cs typeface="Segoe UI" panose="020B0502040204020203" pitchFamily="34" charset="0"/>
              </a:rPr>
              <a:t>Что </a:t>
            </a:r>
            <a:r>
              <a:rPr lang="ru-RU" sz="3200" dirty="0" smtClean="0">
                <a:solidFill>
                  <a:srgbClr val="FFFF00"/>
                </a:solidFill>
                <a:latin typeface="Segoe UI" panose="020B0502040204020203" pitchFamily="34" charset="0"/>
                <a:cs typeface="Segoe UI" panose="020B0502040204020203" pitchFamily="34" charset="0"/>
              </a:rPr>
              <a:t>необходимо сделать ОМСУ:</a:t>
            </a:r>
            <a:r>
              <a:rPr lang="ru-RU" sz="3200" dirty="0">
                <a:solidFill>
                  <a:srgbClr val="FFFF00"/>
                </a:solidFill>
                <a:latin typeface="Segoe UI" panose="020B0502040204020203" pitchFamily="34" charset="0"/>
                <a:cs typeface="Segoe UI" panose="020B0502040204020203" pitchFamily="34" charset="0"/>
              </a:rPr>
              <a:t/>
            </a:r>
            <a:br>
              <a:rPr lang="ru-RU" sz="3200" dirty="0">
                <a:solidFill>
                  <a:srgbClr val="FFFF00"/>
                </a:solidFill>
                <a:latin typeface="Segoe UI" panose="020B0502040204020203" pitchFamily="34" charset="0"/>
                <a:cs typeface="Segoe UI" panose="020B0502040204020203" pitchFamily="34" charset="0"/>
              </a:rPr>
            </a:br>
            <a:endParaRPr lang="ru-RU" sz="3200" dirty="0">
              <a:solidFill>
                <a:srgbClr val="FFFF00"/>
              </a:solidFill>
              <a:latin typeface="Segoe UI" panose="020B0502040204020203" pitchFamily="34" charset="0"/>
              <a:cs typeface="Segoe UI" panose="020B0502040204020203" pitchFamily="34" charset="0"/>
            </a:endParaRPr>
          </a:p>
        </p:txBody>
      </p:sp>
      <p:sp>
        <p:nvSpPr>
          <p:cNvPr id="3" name="Объект 2"/>
          <p:cNvSpPr>
            <a:spLocks noGrp="1"/>
          </p:cNvSpPr>
          <p:nvPr>
            <p:ph idx="1"/>
          </p:nvPr>
        </p:nvSpPr>
        <p:spPr>
          <a:xfrm>
            <a:off x="510363" y="1271752"/>
            <a:ext cx="10962167" cy="5299168"/>
          </a:xfrm>
        </p:spPr>
        <p:txBody>
          <a:bodyPr>
            <a:normAutofit/>
          </a:bodyPr>
          <a:lstStyle/>
          <a:p>
            <a:pPr marL="0" indent="0">
              <a:buNone/>
            </a:pPr>
            <a:r>
              <a:rPr lang="ru-RU" dirty="0"/>
              <a:t>4.	Проанализировать практику использования государственными органами и органами местного самоуправления различных каналов получения информации (горячая линия, телефон доверия, электронная приемная), по которым граждане могут конфиденциально, не опасаясь преследования, сообщать о возможных коррупционных правонарушениях, а также практику рассмотрения и проверки полученной информации и принимаемых мер реагирования;</a:t>
            </a:r>
          </a:p>
          <a:p>
            <a:pPr marL="0" indent="0">
              <a:buNone/>
            </a:pPr>
            <a:r>
              <a:rPr lang="ru-RU" dirty="0"/>
              <a:t>5.	Продолжить проведение ежегодных социологических исследований в целях оценки уровня коррупции в субъектах Российской Федерации;</a:t>
            </a:r>
          </a:p>
          <a:p>
            <a:pPr marL="0" indent="0">
              <a:buNone/>
            </a:pPr>
            <a:r>
              <a:rPr lang="ru-RU" dirty="0"/>
              <a:t>6.	Разработать порядок (и впоследствии регулярно  актуализировать)  предоставления руководителями заказчиков и лицами, непосредственно участвующими в осуществлении закупок товаров, работ, услуг, сведений о гражданах и юридических лицах, в отношении которых у них может возникнуть личная заинтересованность при исполнении должностных обязанностей;</a:t>
            </a:r>
          </a:p>
          <a:p>
            <a:pPr marL="0" indent="0">
              <a:buNone/>
            </a:pPr>
            <a:endParaRPr lang="ru-RU" dirty="0"/>
          </a:p>
        </p:txBody>
      </p:sp>
    </p:spTree>
    <p:extLst>
      <p:ext uri="{BB962C8B-B14F-4D97-AF65-F5344CB8AC3E}">
        <p14:creationId xmlns:p14="http://schemas.microsoft.com/office/powerpoint/2010/main" val="1321769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138223"/>
            <a:ext cx="9404723" cy="563525"/>
          </a:xfrm>
        </p:spPr>
        <p:txBody>
          <a:bodyPr/>
          <a:lstStyle/>
          <a:p>
            <a:pPr algn="ctr"/>
            <a:r>
              <a:rPr lang="ru-RU" sz="3200" dirty="0">
                <a:solidFill>
                  <a:srgbClr val="FFFF00"/>
                </a:solidFill>
                <a:latin typeface="Segoe UI" panose="020B0502040204020203" pitchFamily="34" charset="0"/>
                <a:cs typeface="Segoe UI" panose="020B0502040204020203" pitchFamily="34" charset="0"/>
              </a:rPr>
              <a:t>Что </a:t>
            </a:r>
            <a:r>
              <a:rPr lang="ru-RU" sz="3200" dirty="0" smtClean="0">
                <a:solidFill>
                  <a:srgbClr val="FFFF00"/>
                </a:solidFill>
                <a:latin typeface="Segoe UI" panose="020B0502040204020203" pitchFamily="34" charset="0"/>
                <a:cs typeface="Segoe UI" panose="020B0502040204020203" pitchFamily="34" charset="0"/>
              </a:rPr>
              <a:t>необходимо сделать ОМСУ:</a:t>
            </a:r>
            <a:r>
              <a:rPr lang="ru-RU" sz="3200" dirty="0">
                <a:solidFill>
                  <a:srgbClr val="FFFF00"/>
                </a:solidFill>
                <a:latin typeface="Segoe UI" panose="020B0502040204020203" pitchFamily="34" charset="0"/>
                <a:cs typeface="Segoe UI" panose="020B0502040204020203" pitchFamily="34" charset="0"/>
              </a:rPr>
              <a:t/>
            </a:r>
            <a:br>
              <a:rPr lang="ru-RU" sz="3200" dirty="0">
                <a:solidFill>
                  <a:srgbClr val="FFFF00"/>
                </a:solidFill>
                <a:latin typeface="Segoe UI" panose="020B0502040204020203" pitchFamily="34" charset="0"/>
                <a:cs typeface="Segoe UI" panose="020B0502040204020203" pitchFamily="34" charset="0"/>
              </a:rPr>
            </a:br>
            <a:endParaRPr lang="ru-RU" sz="3200" dirty="0">
              <a:solidFill>
                <a:srgbClr val="FFFF00"/>
              </a:solidFill>
              <a:latin typeface="Segoe UI" panose="020B0502040204020203" pitchFamily="34" charset="0"/>
              <a:cs typeface="Segoe UI" panose="020B0502040204020203" pitchFamily="34" charset="0"/>
            </a:endParaRPr>
          </a:p>
        </p:txBody>
      </p:sp>
      <p:sp>
        <p:nvSpPr>
          <p:cNvPr id="3" name="Объект 2"/>
          <p:cNvSpPr>
            <a:spLocks noGrp="1"/>
          </p:cNvSpPr>
          <p:nvPr>
            <p:ph idx="1"/>
          </p:nvPr>
        </p:nvSpPr>
        <p:spPr>
          <a:xfrm>
            <a:off x="510363" y="1271752"/>
            <a:ext cx="10962167" cy="5299168"/>
          </a:xfrm>
        </p:spPr>
        <p:txBody>
          <a:bodyPr>
            <a:normAutofit/>
          </a:bodyPr>
          <a:lstStyle/>
          <a:p>
            <a:pPr marL="0" indent="0">
              <a:buNone/>
            </a:pPr>
            <a:r>
              <a:rPr lang="ru-RU" dirty="0" smtClean="0"/>
              <a:t>7.	Принимать </a:t>
            </a:r>
            <a:r>
              <a:rPr lang="ru-RU" dirty="0"/>
              <a:t>меры, направленные на предупреждение и пресечение незаконной передачи должностному лицу заказчика денежных средств, получаемых поставщиком (подрядчиком, исполнителем) в связи с исполнением контракта, за "предоставление" права заключения такого контракта (откатов), на выявление и устранение коррупционных проявлений в сфере закупок товаров, работ, услуг для обеспечения государственных и муниципальных нужд и в сфере закупок товаров, работ, услуг отдельными видами юридических лиц</a:t>
            </a:r>
            <a:r>
              <a:rPr lang="ru-RU" dirty="0" smtClean="0"/>
              <a:t>.</a:t>
            </a:r>
          </a:p>
          <a:p>
            <a:pPr marL="0" indent="0">
              <a:buNone/>
            </a:pPr>
            <a:endParaRPr lang="ru-RU" dirty="0"/>
          </a:p>
          <a:p>
            <a:pPr marL="0" indent="0">
              <a:buNone/>
            </a:pPr>
            <a:r>
              <a:rPr lang="ru-RU" dirty="0" smtClean="0"/>
              <a:t>8</a:t>
            </a:r>
            <a:r>
              <a:rPr lang="ru-RU" dirty="0"/>
              <a:t>.	</a:t>
            </a:r>
            <a:r>
              <a:rPr lang="ru-RU" dirty="0" smtClean="0"/>
              <a:t>Проработать возможность установления </a:t>
            </a:r>
            <a:r>
              <a:rPr lang="ru-RU" dirty="0"/>
              <a:t>обязанности для коммерческих и некоммерческих организаций, учредителями которых </a:t>
            </a:r>
            <a:r>
              <a:rPr lang="ru-RU" dirty="0" smtClean="0"/>
              <a:t>является муниципальное </a:t>
            </a:r>
            <a:r>
              <a:rPr lang="ru-RU" dirty="0"/>
              <a:t>образование, </a:t>
            </a:r>
            <a:r>
              <a:rPr lang="ru-RU" dirty="0" smtClean="0"/>
              <a:t>проводить </a:t>
            </a:r>
            <a:r>
              <a:rPr lang="ru-RU" dirty="0"/>
              <a:t>антикоррупционную экспертизу своих локальных нормативных актов и проектов таких актов;</a:t>
            </a:r>
          </a:p>
          <a:p>
            <a:pPr marL="0" indent="0">
              <a:buNone/>
            </a:pPr>
            <a:endParaRPr lang="ru-RU" dirty="0"/>
          </a:p>
        </p:txBody>
      </p:sp>
    </p:spTree>
    <p:extLst>
      <p:ext uri="{BB962C8B-B14F-4D97-AF65-F5344CB8AC3E}">
        <p14:creationId xmlns:p14="http://schemas.microsoft.com/office/powerpoint/2010/main" val="1262127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138223"/>
            <a:ext cx="9404723" cy="563525"/>
          </a:xfrm>
        </p:spPr>
        <p:txBody>
          <a:bodyPr/>
          <a:lstStyle/>
          <a:p>
            <a:pPr algn="ctr"/>
            <a:r>
              <a:rPr lang="ru-RU" sz="3200" dirty="0">
                <a:solidFill>
                  <a:srgbClr val="FFFF00"/>
                </a:solidFill>
                <a:latin typeface="Segoe UI" panose="020B0502040204020203" pitchFamily="34" charset="0"/>
                <a:cs typeface="Segoe UI" panose="020B0502040204020203" pitchFamily="34" charset="0"/>
              </a:rPr>
              <a:t>Что </a:t>
            </a:r>
            <a:r>
              <a:rPr lang="ru-RU" sz="3200" dirty="0" smtClean="0">
                <a:solidFill>
                  <a:srgbClr val="FFFF00"/>
                </a:solidFill>
                <a:latin typeface="Segoe UI" panose="020B0502040204020203" pitchFamily="34" charset="0"/>
                <a:cs typeface="Segoe UI" panose="020B0502040204020203" pitchFamily="34" charset="0"/>
              </a:rPr>
              <a:t>необходимо сделать ОМСУ:</a:t>
            </a:r>
            <a:r>
              <a:rPr lang="ru-RU" sz="3200" dirty="0">
                <a:solidFill>
                  <a:srgbClr val="FFFF00"/>
                </a:solidFill>
                <a:latin typeface="Segoe UI" panose="020B0502040204020203" pitchFamily="34" charset="0"/>
                <a:cs typeface="Segoe UI" panose="020B0502040204020203" pitchFamily="34" charset="0"/>
              </a:rPr>
              <a:t/>
            </a:r>
            <a:br>
              <a:rPr lang="ru-RU" sz="3200" dirty="0">
                <a:solidFill>
                  <a:srgbClr val="FFFF00"/>
                </a:solidFill>
                <a:latin typeface="Segoe UI" panose="020B0502040204020203" pitchFamily="34" charset="0"/>
                <a:cs typeface="Segoe UI" panose="020B0502040204020203" pitchFamily="34" charset="0"/>
              </a:rPr>
            </a:br>
            <a:endParaRPr lang="ru-RU" sz="3200" dirty="0">
              <a:solidFill>
                <a:srgbClr val="FFFF00"/>
              </a:solidFill>
              <a:latin typeface="Segoe UI" panose="020B0502040204020203" pitchFamily="34" charset="0"/>
              <a:cs typeface="Segoe UI" panose="020B0502040204020203" pitchFamily="34" charset="0"/>
            </a:endParaRPr>
          </a:p>
        </p:txBody>
      </p:sp>
      <p:sp>
        <p:nvSpPr>
          <p:cNvPr id="3" name="Объект 2"/>
          <p:cNvSpPr>
            <a:spLocks noGrp="1"/>
          </p:cNvSpPr>
          <p:nvPr>
            <p:ph idx="1"/>
          </p:nvPr>
        </p:nvSpPr>
        <p:spPr>
          <a:xfrm>
            <a:off x="510363" y="1271752"/>
            <a:ext cx="10962167" cy="5299168"/>
          </a:xfrm>
        </p:spPr>
        <p:txBody>
          <a:bodyPr>
            <a:normAutofit lnSpcReduction="10000"/>
          </a:bodyPr>
          <a:lstStyle/>
          <a:p>
            <a:pPr marL="0" indent="0">
              <a:buNone/>
            </a:pPr>
            <a:r>
              <a:rPr lang="ru-RU" dirty="0" smtClean="0"/>
              <a:t>9. </a:t>
            </a:r>
            <a:r>
              <a:rPr lang="ru-RU" dirty="0"/>
              <a:t>О</a:t>
            </a:r>
            <a:r>
              <a:rPr lang="ru-RU" dirty="0" smtClean="0"/>
              <a:t>беспечить</a:t>
            </a:r>
            <a:r>
              <a:rPr lang="ru-RU" dirty="0"/>
              <a:t>:</a:t>
            </a:r>
          </a:p>
          <a:p>
            <a:pPr marL="0" indent="0">
              <a:buNone/>
            </a:pPr>
            <a:r>
              <a:rPr lang="ru-RU" dirty="0" smtClean="0"/>
              <a:t>а</a:t>
            </a:r>
            <a:r>
              <a:rPr lang="ru-RU" dirty="0"/>
              <a:t>) участие </a:t>
            </a:r>
            <a:r>
              <a:rPr lang="ru-RU" dirty="0" smtClean="0"/>
              <a:t>муниципальных </a:t>
            </a:r>
            <a:r>
              <a:rPr lang="ru-RU" dirty="0"/>
              <a:t>служащих, работников, в должностные обязанности которых входит участие в противодействии коррупции, в мероприятиях по профессиональному развитию в области противодействия коррупции, в том числе их обучение по дополнительным профессиональным программам в области противодействия коррупции;</a:t>
            </a:r>
          </a:p>
          <a:p>
            <a:pPr marL="0" indent="0">
              <a:buNone/>
            </a:pPr>
            <a:r>
              <a:rPr lang="ru-RU" dirty="0" smtClean="0"/>
              <a:t>б</a:t>
            </a:r>
            <a:r>
              <a:rPr lang="ru-RU" dirty="0"/>
              <a:t>) участие лиц, впервые поступивших на </a:t>
            </a:r>
            <a:r>
              <a:rPr lang="ru-RU" dirty="0" smtClean="0"/>
              <a:t>муниципальную службу </a:t>
            </a:r>
            <a:r>
              <a:rPr lang="ru-RU" dirty="0"/>
              <a:t>или на работу в соответствующие организации и замещающих должности, связанные с соблюдением антикоррупционных стандартов, в мероприятиях по профессиональному развитию в области противодействия коррупции;</a:t>
            </a:r>
          </a:p>
          <a:p>
            <a:pPr marL="0" indent="0">
              <a:buNone/>
            </a:pPr>
            <a:r>
              <a:rPr lang="ru-RU" dirty="0" smtClean="0"/>
              <a:t>в</a:t>
            </a:r>
            <a:r>
              <a:rPr lang="ru-RU" dirty="0"/>
              <a:t>) участие </a:t>
            </a:r>
            <a:r>
              <a:rPr lang="ru-RU" dirty="0" smtClean="0"/>
              <a:t>муниципальных служащих</a:t>
            </a:r>
            <a:r>
              <a:rPr lang="ru-RU" dirty="0"/>
              <a:t>, работников, в должностные обязанности которых входит участие в проведении закупок товаров, работ, услуг для обеспечения государственных (муниципальных) нужд, в мероприятиях по профессиональному развитию в области противодействия коррупции, в том числе их обучение по дополнительным профессиональным программам в области противодействия коррупции.</a:t>
            </a:r>
          </a:p>
          <a:p>
            <a:pPr marL="0" indent="0">
              <a:buNone/>
            </a:pPr>
            <a:endParaRPr lang="ru-RU" dirty="0"/>
          </a:p>
        </p:txBody>
      </p:sp>
    </p:spTree>
    <p:extLst>
      <p:ext uri="{BB962C8B-B14F-4D97-AF65-F5344CB8AC3E}">
        <p14:creationId xmlns:p14="http://schemas.microsoft.com/office/powerpoint/2010/main" val="257006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138223"/>
            <a:ext cx="9404723" cy="563525"/>
          </a:xfrm>
        </p:spPr>
        <p:txBody>
          <a:bodyPr/>
          <a:lstStyle/>
          <a:p>
            <a:pPr algn="ctr"/>
            <a:r>
              <a:rPr lang="ru-RU" sz="3200" dirty="0">
                <a:solidFill>
                  <a:srgbClr val="FFFF00"/>
                </a:solidFill>
                <a:latin typeface="Segoe UI" panose="020B0502040204020203" pitchFamily="34" charset="0"/>
                <a:cs typeface="Segoe UI" panose="020B0502040204020203" pitchFamily="34" charset="0"/>
              </a:rPr>
              <a:t>Что </a:t>
            </a:r>
            <a:r>
              <a:rPr lang="ru-RU" sz="3200" dirty="0" smtClean="0">
                <a:solidFill>
                  <a:srgbClr val="FFFF00"/>
                </a:solidFill>
                <a:latin typeface="Segoe UI" panose="020B0502040204020203" pitchFamily="34" charset="0"/>
                <a:cs typeface="Segoe UI" panose="020B0502040204020203" pitchFamily="34" charset="0"/>
              </a:rPr>
              <a:t>необходимо сделать ОМСУ:</a:t>
            </a:r>
            <a:r>
              <a:rPr lang="ru-RU" sz="3200" dirty="0">
                <a:solidFill>
                  <a:srgbClr val="FFFF00"/>
                </a:solidFill>
                <a:latin typeface="Segoe UI" panose="020B0502040204020203" pitchFamily="34" charset="0"/>
                <a:cs typeface="Segoe UI" panose="020B0502040204020203" pitchFamily="34" charset="0"/>
              </a:rPr>
              <a:t/>
            </a:r>
            <a:br>
              <a:rPr lang="ru-RU" sz="3200" dirty="0">
                <a:solidFill>
                  <a:srgbClr val="FFFF00"/>
                </a:solidFill>
                <a:latin typeface="Segoe UI" panose="020B0502040204020203" pitchFamily="34" charset="0"/>
                <a:cs typeface="Segoe UI" panose="020B0502040204020203" pitchFamily="34" charset="0"/>
              </a:rPr>
            </a:br>
            <a:endParaRPr lang="ru-RU" sz="3200" dirty="0">
              <a:solidFill>
                <a:srgbClr val="FFFF00"/>
              </a:solidFill>
              <a:latin typeface="Segoe UI" panose="020B0502040204020203" pitchFamily="34" charset="0"/>
              <a:cs typeface="Segoe UI" panose="020B0502040204020203" pitchFamily="34" charset="0"/>
            </a:endParaRPr>
          </a:p>
        </p:txBody>
      </p:sp>
      <p:sp>
        <p:nvSpPr>
          <p:cNvPr id="3" name="Объект 2"/>
          <p:cNvSpPr>
            <a:spLocks noGrp="1"/>
          </p:cNvSpPr>
          <p:nvPr>
            <p:ph idx="1"/>
          </p:nvPr>
        </p:nvSpPr>
        <p:spPr>
          <a:xfrm>
            <a:off x="510363" y="1271752"/>
            <a:ext cx="10962167" cy="5299168"/>
          </a:xfrm>
        </p:spPr>
        <p:txBody>
          <a:bodyPr>
            <a:normAutofit/>
          </a:bodyPr>
          <a:lstStyle/>
          <a:p>
            <a:pPr marL="0" indent="0">
              <a:buNone/>
            </a:pPr>
            <a:r>
              <a:rPr lang="ru-RU" dirty="0" smtClean="0"/>
              <a:t>10.</a:t>
            </a:r>
            <a:r>
              <a:rPr lang="ru-RU" dirty="0"/>
              <a:t>	</a:t>
            </a:r>
            <a:r>
              <a:rPr lang="ru-RU" dirty="0" smtClean="0"/>
              <a:t>Принять </a:t>
            </a:r>
            <a:r>
              <a:rPr lang="ru-RU" dirty="0"/>
              <a:t>меры по расширению информированности граждан о возможности их участия в осуществлении общественного контроля с использованием </a:t>
            </a:r>
            <a:r>
              <a:rPr lang="ru-RU" dirty="0" err="1"/>
              <a:t>интернет-ресурсов</a:t>
            </a:r>
            <a:r>
              <a:rPr lang="ru-RU" dirty="0"/>
              <a:t> ОМСУ.</a:t>
            </a:r>
          </a:p>
          <a:p>
            <a:pPr marL="0" indent="0">
              <a:buNone/>
            </a:pPr>
            <a:r>
              <a:rPr lang="ru-RU" dirty="0" smtClean="0"/>
              <a:t>11.</a:t>
            </a:r>
            <a:r>
              <a:rPr lang="ru-RU" dirty="0"/>
              <a:t>	</a:t>
            </a:r>
            <a:r>
              <a:rPr lang="ru-RU" dirty="0" smtClean="0"/>
              <a:t>Рассмотреть </a:t>
            </a:r>
            <a:r>
              <a:rPr lang="ru-RU" dirty="0"/>
              <a:t>вопрос о развитии существующих и создании новых </a:t>
            </a:r>
            <a:r>
              <a:rPr lang="ru-RU" dirty="0" err="1"/>
              <a:t>интернет-ресурсов</a:t>
            </a:r>
            <a:r>
              <a:rPr lang="ru-RU" dirty="0"/>
              <a:t> в целях расширения участия граждан в осуществлении общественного контроля за нормотворческой и иной </a:t>
            </a:r>
            <a:r>
              <a:rPr lang="ru-RU" dirty="0" smtClean="0"/>
              <a:t>деятельностью органов </a:t>
            </a:r>
            <a:r>
              <a:rPr lang="ru-RU" dirty="0"/>
              <a:t>местного самоуправления, а также за деятельностью </a:t>
            </a:r>
            <a:r>
              <a:rPr lang="ru-RU" dirty="0" smtClean="0"/>
              <a:t>муниципальных </a:t>
            </a:r>
            <a:r>
              <a:rPr lang="ru-RU" dirty="0"/>
              <a:t>организаций.</a:t>
            </a:r>
          </a:p>
          <a:p>
            <a:pPr marL="0" indent="0">
              <a:buNone/>
            </a:pPr>
            <a:r>
              <a:rPr lang="ru-RU" dirty="0" smtClean="0"/>
              <a:t>12.</a:t>
            </a:r>
            <a:r>
              <a:rPr lang="ru-RU" dirty="0"/>
              <a:t>	</a:t>
            </a:r>
            <a:r>
              <a:rPr lang="ru-RU" dirty="0" smtClean="0"/>
              <a:t>Проанализировать </a:t>
            </a:r>
            <a:r>
              <a:rPr lang="ru-RU" dirty="0"/>
              <a:t>практику применения цифровых технологий при оказании государственных и муниципальных услуг, реализации контрольно-надзорных функций, осуществлении закупок товаров, работ, услуг для обеспечения государственных и муниципальных нужд в целях выявления, минимизации и устранения коррупционных рисков, связанных с применением таких технологий, и подготовить предложения по совершенствованию правового регулирования в этой сфере, а также обзор типовых способов совершения коррупционных правонарушений, связанных с использованием цифровых технологий при осуществлении указанных видов </a:t>
            </a:r>
            <a:r>
              <a:rPr lang="ru-RU" dirty="0" smtClean="0"/>
              <a:t>деятельности.</a:t>
            </a:r>
            <a:endParaRPr lang="ru-RU" dirty="0"/>
          </a:p>
          <a:p>
            <a:pPr marL="0" indent="0">
              <a:buNone/>
            </a:pPr>
            <a:endParaRPr lang="ru-RU" dirty="0"/>
          </a:p>
        </p:txBody>
      </p:sp>
    </p:spTree>
    <p:extLst>
      <p:ext uri="{BB962C8B-B14F-4D97-AF65-F5344CB8AC3E}">
        <p14:creationId xmlns:p14="http://schemas.microsoft.com/office/powerpoint/2010/main" val="2016730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138223"/>
            <a:ext cx="9404723" cy="563525"/>
          </a:xfrm>
        </p:spPr>
        <p:txBody>
          <a:bodyPr/>
          <a:lstStyle/>
          <a:p>
            <a:pPr algn="ctr"/>
            <a:r>
              <a:rPr lang="ru-RU" sz="3200" dirty="0">
                <a:solidFill>
                  <a:srgbClr val="FFFF00"/>
                </a:solidFill>
                <a:latin typeface="Times New Roman" panose="02020603050405020304" pitchFamily="18" charset="0"/>
                <a:cs typeface="Times New Roman" panose="02020603050405020304" pitchFamily="18" charset="0"/>
              </a:rPr>
              <a:t>Что должно быть  сделано:</a:t>
            </a:r>
            <a:br>
              <a:rPr lang="ru-RU" sz="3200" dirty="0">
                <a:solidFill>
                  <a:srgbClr val="FFFF00"/>
                </a:solidFill>
                <a:latin typeface="Times New Roman" panose="02020603050405020304" pitchFamily="18" charset="0"/>
                <a:cs typeface="Times New Roman" panose="02020603050405020304" pitchFamily="18" charset="0"/>
              </a:rPr>
            </a:br>
            <a:endParaRPr lang="ru-RU" sz="3200" dirty="0">
              <a:solidFill>
                <a:srgbClr val="FFFF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10363" y="935665"/>
            <a:ext cx="10962167" cy="5635256"/>
          </a:xfrm>
        </p:spPr>
        <p:txBody>
          <a:bodyPr>
            <a:normAutofit/>
          </a:bodyPr>
          <a:lstStyle/>
          <a:p>
            <a:pPr marL="0" indent="0">
              <a:buNone/>
            </a:pPr>
            <a:endParaRPr lang="ru-RU" dirty="0"/>
          </a:p>
          <a:p>
            <a:pPr lvl="0"/>
            <a:r>
              <a:rPr lang="ru-RU" dirty="0">
                <a:latin typeface="Times New Roman" panose="02020603050405020304" pitchFamily="18" charset="0"/>
                <a:cs typeface="Times New Roman" panose="02020603050405020304" pitchFamily="18" charset="0"/>
              </a:rPr>
              <a:t>Рассмотрение вопроса (до 1 сентября 2022 г.) о целесообразности возложения обязанности соблюдения системы запретов, ограничений и обязанностей, установленных в целях противодействия коррупции (далее - антикоррупционные стандарты), на лицо, временно исполняющее обязанности по должности, замещение которой предполагает соблюдение этих стандартов;</a:t>
            </a:r>
          </a:p>
          <a:p>
            <a:pPr lvl="0"/>
            <a:r>
              <a:rPr lang="ru-RU" dirty="0">
                <a:latin typeface="Times New Roman" panose="02020603050405020304" pitchFamily="18" charset="0"/>
                <a:cs typeface="Times New Roman" panose="02020603050405020304" pitchFamily="18" charset="0"/>
              </a:rPr>
              <a:t>Актуализация Типового положения о сообщении отдельными категориями лиц о получении подарка в связи с протокольными мероприятиями, служебными командировками и другими официальными мероприятиями, участие в которых связано с исполнением ими служебных (должностных) обязанностей, сдаче и оценке подарка, реализации (выкупе) и зачислении средств, вырученных от его реализации, утвержденного постановлением Правительства Российской Федерации от 9 января 2014 г. № 10;</a:t>
            </a:r>
          </a:p>
          <a:p>
            <a:pPr lvl="0"/>
            <a:r>
              <a:rPr lang="ru-RU" dirty="0" smtClean="0">
                <a:latin typeface="Times New Roman" panose="02020603050405020304" pitchFamily="18" charset="0"/>
                <a:cs typeface="Times New Roman" panose="02020603050405020304" pitchFamily="18" charset="0"/>
              </a:rPr>
              <a:t>Будут разработаны </a:t>
            </a:r>
            <a:r>
              <a:rPr lang="ru-RU" dirty="0">
                <a:latin typeface="Times New Roman" panose="02020603050405020304" pitchFamily="18" charset="0"/>
                <a:cs typeface="Times New Roman" panose="02020603050405020304" pitchFamily="18" charset="0"/>
              </a:rPr>
              <a:t>единые подходы по принятию  мер по защите лиц, уведомивших представителя нанимателя (работодателя), органы прокуратуры или иные государственные органы о фактах обращения к ним в целях склонения к совершению коррупционного правонарушения либо о фактах совершения коррупционных правонарушений,;</a:t>
            </a:r>
          </a:p>
          <a:p>
            <a:endParaRPr lang="ru-RU" dirty="0"/>
          </a:p>
        </p:txBody>
      </p:sp>
    </p:spTree>
    <p:extLst>
      <p:ext uri="{BB962C8B-B14F-4D97-AF65-F5344CB8AC3E}">
        <p14:creationId xmlns:p14="http://schemas.microsoft.com/office/powerpoint/2010/main" val="1830359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138223"/>
            <a:ext cx="9404723" cy="563525"/>
          </a:xfrm>
        </p:spPr>
        <p:txBody>
          <a:bodyPr/>
          <a:lstStyle/>
          <a:p>
            <a:pPr algn="ctr"/>
            <a:r>
              <a:rPr lang="ru-RU" sz="3200" dirty="0">
                <a:solidFill>
                  <a:srgbClr val="FFFF00"/>
                </a:solidFill>
                <a:latin typeface="Times New Roman" panose="02020603050405020304" pitchFamily="18" charset="0"/>
                <a:cs typeface="Times New Roman" panose="02020603050405020304" pitchFamily="18" charset="0"/>
              </a:rPr>
              <a:t>Что должно быть  сделано:</a:t>
            </a:r>
            <a:br>
              <a:rPr lang="ru-RU" sz="3200" dirty="0">
                <a:solidFill>
                  <a:srgbClr val="FFFF00"/>
                </a:solidFill>
                <a:latin typeface="Times New Roman" panose="02020603050405020304" pitchFamily="18" charset="0"/>
                <a:cs typeface="Times New Roman" panose="02020603050405020304" pitchFamily="18" charset="0"/>
              </a:rPr>
            </a:br>
            <a:endParaRPr lang="ru-RU" sz="3200" dirty="0">
              <a:solidFill>
                <a:srgbClr val="FFFF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10363" y="935665"/>
            <a:ext cx="10962167" cy="5635256"/>
          </a:xfrm>
        </p:spPr>
        <p:txBody>
          <a:bodyPr>
            <a:normAutofit/>
          </a:bodyPr>
          <a:lstStyle/>
          <a:p>
            <a:pPr lvl="0"/>
            <a:r>
              <a:rPr lang="ru-RU" dirty="0">
                <a:latin typeface="Times New Roman" panose="02020603050405020304" pitchFamily="18" charset="0"/>
                <a:cs typeface="Times New Roman" panose="02020603050405020304" pitchFamily="18" charset="0"/>
              </a:rPr>
              <a:t>На депутатов законодательных (представительных) органов государственной власти субъектов Российской Федерации, на иных лиц, замещающих государственные должности субъектов Российской Федерации будет возложена обязанности уведомлять органы прокуратуры или иные государственные органы обо всех случаях обращения к ним каких-либо лиц в целях склонения к совершению коррупционных правонарушений;</a:t>
            </a:r>
          </a:p>
          <a:p>
            <a:pPr lvl="0"/>
            <a:r>
              <a:rPr lang="ru-RU" dirty="0">
                <a:latin typeface="Times New Roman" panose="02020603050405020304" pitchFamily="18" charset="0"/>
                <a:cs typeface="Times New Roman" panose="02020603050405020304" pitchFamily="18" charset="0"/>
              </a:rPr>
              <a:t>На депутатов законодательных (представительных) органов государственной власти субъектов Российской Федерации, не являющихся лицами, замещающими государственные должности субъектов Российской Федерации, будут распространены запреты, ограничения и обязанности, установленные Федеральным законом от 25 декабря 2008 г. № 273-ФЗ "О противодействии коррупции" (далее - Федеральный закон "О противодействии коррупции") и другими федеральными законами для лиц, замещающих государственные должности субъектов Российской </a:t>
            </a:r>
            <a:r>
              <a:rPr lang="ru-RU" dirty="0" smtClean="0">
                <a:latin typeface="Times New Roman" panose="02020603050405020304" pitchFamily="18" charset="0"/>
                <a:cs typeface="Times New Roman" panose="02020603050405020304" pitchFamily="18" charset="0"/>
              </a:rPr>
              <a:t>Федерации;</a:t>
            </a:r>
          </a:p>
          <a:p>
            <a:pPr lvl="0"/>
            <a:r>
              <a:rPr lang="ru-RU" dirty="0" smtClean="0">
                <a:latin typeface="Times New Roman" panose="02020603050405020304" pitchFamily="18" charset="0"/>
                <a:cs typeface="Times New Roman" panose="02020603050405020304" pitchFamily="18" charset="0"/>
              </a:rPr>
              <a:t>До </a:t>
            </a:r>
            <a:r>
              <a:rPr lang="ru-RU" dirty="0">
                <a:latin typeface="Times New Roman" panose="02020603050405020304" pitchFamily="18" charset="0"/>
                <a:cs typeface="Times New Roman" panose="02020603050405020304" pitchFamily="18" charset="0"/>
              </a:rPr>
              <a:t>31 декабря 2021 г. будут детализированы сведения о доходах, расходах, об имуществе и обязательствах имущественного характера, размещаемых в сети "Интернет";</a:t>
            </a:r>
          </a:p>
          <a:p>
            <a:pPr marL="0" indent="0">
              <a:buNone/>
            </a:pPr>
            <a:endParaRPr lang="ru-RU" dirty="0"/>
          </a:p>
          <a:p>
            <a:endParaRPr lang="ru-RU" dirty="0"/>
          </a:p>
        </p:txBody>
      </p:sp>
    </p:spTree>
    <p:extLst>
      <p:ext uri="{BB962C8B-B14F-4D97-AF65-F5344CB8AC3E}">
        <p14:creationId xmlns:p14="http://schemas.microsoft.com/office/powerpoint/2010/main" val="1117229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138223"/>
            <a:ext cx="9404723" cy="563525"/>
          </a:xfrm>
        </p:spPr>
        <p:txBody>
          <a:bodyPr/>
          <a:lstStyle/>
          <a:p>
            <a:pPr algn="ctr"/>
            <a:r>
              <a:rPr lang="ru-RU" sz="3200" dirty="0">
                <a:solidFill>
                  <a:srgbClr val="FFFF00"/>
                </a:solidFill>
                <a:latin typeface="Times New Roman" panose="02020603050405020304" pitchFamily="18" charset="0"/>
                <a:cs typeface="Times New Roman" panose="02020603050405020304" pitchFamily="18" charset="0"/>
              </a:rPr>
              <a:t>Что должно быть  сделано:</a:t>
            </a:r>
            <a:br>
              <a:rPr lang="ru-RU" sz="3200" dirty="0">
                <a:solidFill>
                  <a:srgbClr val="FFFF00"/>
                </a:solidFill>
                <a:latin typeface="Times New Roman" panose="02020603050405020304" pitchFamily="18" charset="0"/>
                <a:cs typeface="Times New Roman" panose="02020603050405020304" pitchFamily="18" charset="0"/>
              </a:rPr>
            </a:br>
            <a:endParaRPr lang="ru-RU" sz="3200" dirty="0">
              <a:solidFill>
                <a:srgbClr val="FFFF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10363" y="935665"/>
            <a:ext cx="10962167" cy="5635256"/>
          </a:xfrm>
        </p:spPr>
        <p:txBody>
          <a:bodyPr>
            <a:normAutofit/>
          </a:bodyPr>
          <a:lstStyle/>
          <a:p>
            <a:pPr marL="0" lvl="0" indent="0">
              <a:buNone/>
            </a:pPr>
            <a:r>
              <a:rPr lang="ru-RU" dirty="0">
                <a:latin typeface="Times New Roman" panose="02020603050405020304" pitchFamily="18" charset="0"/>
                <a:cs typeface="Times New Roman" panose="02020603050405020304" pitchFamily="18" charset="0"/>
              </a:rPr>
              <a:t>Будет установлен запрет на поступление на федеральную государственную службу и ее прохождение в отдельных федеральных государственных органах (исходя из специфики их деятельности), запрет на прием на работу по трудовому договору в эти федеральные государственные органы и осуществление в них трудовой деятельности для граждан, освобожденных от уголовной ответственности за совершение преступлений коррупционной направленности с назначением судебного штрафа в соответствии со статьей 76.2 Уголовного кодекса Российской Федерации;</a:t>
            </a:r>
          </a:p>
          <a:p>
            <a:pPr marL="0" lvl="0" indent="0">
              <a:buNone/>
            </a:pPr>
            <a:r>
              <a:rPr lang="ru-RU" dirty="0">
                <a:latin typeface="Times New Roman" panose="02020603050405020304" pitchFamily="18" charset="0"/>
                <a:cs typeface="Times New Roman" panose="02020603050405020304" pitchFamily="18" charset="0"/>
              </a:rPr>
              <a:t>Будут установлены ограничения, связанные с назначением на должность руководителя государственного (муниципального) унитарного предприятия или государственного (муниципального) учреждения лица, имеющего неснятую (непогашенную) судимость или подвергавшегося уголовному преследованию за совершение преступлений коррупционной направленности (за исключением случаев, когда уголовное преследование прекращено по реабилитирующим основаниям), а также ограничений, связанных с замещением указанным лицом такой должности.</a:t>
            </a:r>
          </a:p>
          <a:p>
            <a:pPr marL="0" indent="0">
              <a:buNone/>
            </a:pPr>
            <a:endParaRPr lang="ru-RU" dirty="0"/>
          </a:p>
          <a:p>
            <a:endParaRPr lang="ru-RU" dirty="0"/>
          </a:p>
        </p:txBody>
      </p:sp>
    </p:spTree>
    <p:extLst>
      <p:ext uri="{BB962C8B-B14F-4D97-AF65-F5344CB8AC3E}">
        <p14:creationId xmlns:p14="http://schemas.microsoft.com/office/powerpoint/2010/main" val="3392216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138223"/>
            <a:ext cx="9404723" cy="563525"/>
          </a:xfrm>
        </p:spPr>
        <p:txBody>
          <a:bodyPr/>
          <a:lstStyle/>
          <a:p>
            <a:pPr algn="ctr"/>
            <a:r>
              <a:rPr lang="ru-RU" sz="3200" dirty="0">
                <a:solidFill>
                  <a:srgbClr val="FFFF00"/>
                </a:solidFill>
                <a:latin typeface="Times New Roman" panose="02020603050405020304" pitchFamily="18" charset="0"/>
                <a:cs typeface="Times New Roman" panose="02020603050405020304" pitchFamily="18" charset="0"/>
              </a:rPr>
              <a:t>Что должно быть  сделано:</a:t>
            </a:r>
            <a:br>
              <a:rPr lang="ru-RU" sz="3200" dirty="0">
                <a:solidFill>
                  <a:srgbClr val="FFFF00"/>
                </a:solidFill>
                <a:latin typeface="Times New Roman" panose="02020603050405020304" pitchFamily="18" charset="0"/>
                <a:cs typeface="Times New Roman" panose="02020603050405020304" pitchFamily="18" charset="0"/>
              </a:rPr>
            </a:br>
            <a:endParaRPr lang="ru-RU" sz="3200" dirty="0">
              <a:solidFill>
                <a:srgbClr val="FFFF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10363" y="935665"/>
            <a:ext cx="10962167" cy="5635256"/>
          </a:xfrm>
        </p:spPr>
        <p:txBody>
          <a:bodyPr>
            <a:normAutofit lnSpcReduction="10000"/>
          </a:bodyPr>
          <a:lstStyle/>
          <a:p>
            <a:pPr marL="0" indent="0">
              <a:buNone/>
            </a:pPr>
            <a:endParaRPr lang="ru-RU" dirty="0"/>
          </a:p>
          <a:p>
            <a:pPr lvl="0"/>
            <a:r>
              <a:rPr lang="ru-RU" dirty="0">
                <a:latin typeface="Times New Roman" panose="02020603050405020304" pitchFamily="18" charset="0"/>
                <a:cs typeface="Times New Roman" panose="02020603050405020304" pitchFamily="18" charset="0"/>
              </a:rPr>
              <a:t>Министерство труда и социальной защиты Российской Федерации подготовит методические рекомендации по вопросам:</a:t>
            </a:r>
          </a:p>
          <a:p>
            <a:pPr marL="0" indent="0">
              <a:buNone/>
            </a:pPr>
            <a:r>
              <a:rPr lang="ru-RU" dirty="0">
                <a:latin typeface="Times New Roman" panose="02020603050405020304" pitchFamily="18" charset="0"/>
                <a:cs typeface="Times New Roman" panose="02020603050405020304" pitchFamily="18" charset="0"/>
              </a:rPr>
              <a:t>- соблюдения запретов на занятие предпринимательской деятельностью и участие в управлении коммерческой или некоммерческой организацией, установленных в целях противодействия коррупции;</a:t>
            </a:r>
          </a:p>
          <a:p>
            <a:pPr marL="0" indent="0">
              <a:buNone/>
            </a:pPr>
            <a:r>
              <a:rPr lang="ru-RU" dirty="0">
                <a:latin typeface="Times New Roman" panose="02020603050405020304" pitchFamily="18" charset="0"/>
                <a:cs typeface="Times New Roman" panose="02020603050405020304" pitchFamily="18" charset="0"/>
              </a:rPr>
              <a:t> - формирования плана по противодействию коррупции федерального органа исполнительной власти;</a:t>
            </a:r>
          </a:p>
          <a:p>
            <a:pPr lvl="0"/>
            <a:r>
              <a:rPr lang="ru-RU" dirty="0">
                <a:latin typeface="Times New Roman" panose="02020603050405020304" pitchFamily="18" charset="0"/>
                <a:cs typeface="Times New Roman" panose="02020603050405020304" pitchFamily="18" charset="0"/>
              </a:rPr>
              <a:t>В перечень граждан и юридических лиц, с которыми может быть связана личная заинтересованность лица, на которое возложена обязанность принимать меры по предотвращению и урегулированию конфликта интересов, будут включены: бывший супруг (бывшая супруга) этого лица, юридические лица, в которых это лицо занимало руководящие должности, учредителем или контролирующим лицом которых это лицо являлось, в интересах которых это лицо выполняло работы (которым оказывало услуги) на условиях гражданско-правовых договоров в течение определенного периода до занятия должности, замещение которой связано с обязанностью принимать меры по предотвращению и урегулированию конфликта интересов.</a:t>
            </a:r>
          </a:p>
          <a:p>
            <a:endParaRPr lang="ru-RU" dirty="0"/>
          </a:p>
        </p:txBody>
      </p:sp>
    </p:spTree>
    <p:extLst>
      <p:ext uri="{BB962C8B-B14F-4D97-AF65-F5344CB8AC3E}">
        <p14:creationId xmlns:p14="http://schemas.microsoft.com/office/powerpoint/2010/main" val="2556614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138223"/>
            <a:ext cx="9404723" cy="563525"/>
          </a:xfrm>
        </p:spPr>
        <p:txBody>
          <a:bodyPr/>
          <a:lstStyle/>
          <a:p>
            <a:pPr algn="ctr"/>
            <a:r>
              <a:rPr lang="ru-RU" sz="3200" dirty="0">
                <a:solidFill>
                  <a:srgbClr val="FFFF00"/>
                </a:solidFill>
                <a:latin typeface="Times New Roman" panose="02020603050405020304" pitchFamily="18" charset="0"/>
                <a:cs typeface="Times New Roman" panose="02020603050405020304" pitchFamily="18" charset="0"/>
              </a:rPr>
              <a:t>Что должно быть  сделано:</a:t>
            </a:r>
            <a:br>
              <a:rPr lang="ru-RU" sz="3200" dirty="0">
                <a:solidFill>
                  <a:srgbClr val="FFFF00"/>
                </a:solidFill>
                <a:latin typeface="Times New Roman" panose="02020603050405020304" pitchFamily="18" charset="0"/>
                <a:cs typeface="Times New Roman" panose="02020603050405020304" pitchFamily="18" charset="0"/>
              </a:rPr>
            </a:br>
            <a:endParaRPr lang="ru-RU" sz="3200" dirty="0">
              <a:solidFill>
                <a:srgbClr val="FFFF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10363" y="1713185"/>
            <a:ext cx="10962167" cy="4857735"/>
          </a:xfrm>
        </p:spPr>
        <p:txBody>
          <a:bodyPr>
            <a:normAutofit/>
          </a:bodyPr>
          <a:lstStyle/>
          <a:p>
            <a:pPr marL="0" indent="0">
              <a:buNone/>
            </a:pPr>
            <a:r>
              <a:rPr lang="ru-RU" dirty="0">
                <a:latin typeface="Times New Roman" panose="02020603050405020304" pitchFamily="18" charset="0"/>
                <a:cs typeface="Times New Roman" panose="02020603050405020304" pitchFamily="18" charset="0"/>
              </a:rPr>
              <a:t>Запросы в кредитные организации, налоговые органы, органы, осуществляющие государственную регистрацию прав на недвижимое имущество и сделок с ним, а также операторам информационных систем, в которых осуществляется выпуск цифровых финансовых активов смогут направлять руководители органов субъектов Российской Федерации по профилактике коррупционных и иных правонарушений, специально уполномоченных высшими должностными лицами (руководителями высших исполнительных органов государственной власти) субъектов Российской Федерации и непосредственно подчиненных им, и лиц, уполномоченных единоличными исполнительными органами государственных корпораций, правом при проведении антикоррупционных проверок.</a:t>
            </a: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9339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138223"/>
            <a:ext cx="9404723" cy="563525"/>
          </a:xfrm>
        </p:spPr>
        <p:txBody>
          <a:bodyPr/>
          <a:lstStyle/>
          <a:p>
            <a:pPr algn="ctr"/>
            <a:r>
              <a:rPr lang="ru-RU" sz="3200" dirty="0">
                <a:solidFill>
                  <a:srgbClr val="FFFF00"/>
                </a:solidFill>
                <a:latin typeface="Times New Roman" panose="02020603050405020304" pitchFamily="18" charset="0"/>
                <a:cs typeface="Times New Roman" panose="02020603050405020304" pitchFamily="18" charset="0"/>
              </a:rPr>
              <a:t>Что должно быть  сделано:</a:t>
            </a:r>
            <a:br>
              <a:rPr lang="ru-RU" sz="3200" dirty="0">
                <a:solidFill>
                  <a:srgbClr val="FFFF00"/>
                </a:solidFill>
                <a:latin typeface="Times New Roman" panose="02020603050405020304" pitchFamily="18" charset="0"/>
                <a:cs typeface="Times New Roman" panose="02020603050405020304" pitchFamily="18" charset="0"/>
              </a:rPr>
            </a:br>
            <a:endParaRPr lang="ru-RU" sz="3200" dirty="0">
              <a:solidFill>
                <a:srgbClr val="FFFF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10363" y="935665"/>
            <a:ext cx="10962167" cy="5635256"/>
          </a:xfrm>
        </p:spPr>
        <p:txBody>
          <a:bodyPr>
            <a:normAutofit/>
          </a:bodyPr>
          <a:lstStyle/>
          <a:p>
            <a:pPr>
              <a:spcBef>
                <a:spcPts val="0"/>
              </a:spcBef>
            </a:pPr>
            <a:r>
              <a:rPr lang="ru-RU" dirty="0">
                <a:latin typeface="Times New Roman" panose="02020603050405020304" pitchFamily="18" charset="0"/>
                <a:cs typeface="Times New Roman" panose="02020603050405020304" pitchFamily="18" charset="0"/>
              </a:rPr>
              <a:t>Запросы, связанные с проведением антикоррупционных проверок обязаны будут предоставлять:</a:t>
            </a:r>
          </a:p>
          <a:p>
            <a:pPr marL="0" indent="0">
              <a:spcBef>
                <a:spcPts val="0"/>
              </a:spcBef>
              <a:buNone/>
            </a:pPr>
            <a:r>
              <a:rPr lang="ru-RU" dirty="0">
                <a:latin typeface="Times New Roman" panose="02020603050405020304" pitchFamily="18" charset="0"/>
                <a:cs typeface="Times New Roman" panose="02020603050405020304" pitchFamily="18" charset="0"/>
              </a:rPr>
              <a:t>  - органы записи актов гражданского состояния : информацию об актах гражданского состояния, а также иные сведения, содержащиеся в Едином государственном реестре записей актов гражданского состояния и касающиеся лиц, в отношении которых направлен запрос;</a:t>
            </a:r>
          </a:p>
          <a:p>
            <a:pPr marL="0" indent="0">
              <a:spcBef>
                <a:spcPts val="0"/>
              </a:spcBef>
              <a:buNone/>
            </a:pPr>
            <a:r>
              <a:rPr lang="ru-RU" dirty="0">
                <a:latin typeface="Times New Roman" panose="02020603050405020304" pitchFamily="18" charset="0"/>
                <a:cs typeface="Times New Roman" panose="02020603050405020304" pitchFamily="18" charset="0"/>
              </a:rPr>
              <a:t> - налоговые органы Российской Федерации: о наличии у лиц, в отношении которых направлен запрос, счетов (вкладов) в банках, расположенных на территории Российской Федерации;</a:t>
            </a:r>
          </a:p>
          <a:p>
            <a:pPr marL="0" indent="0">
              <a:spcBef>
                <a:spcPts val="0"/>
              </a:spcBef>
              <a:buNone/>
            </a:pPr>
            <a:r>
              <a:rPr lang="ru-RU" dirty="0">
                <a:latin typeface="Times New Roman" panose="02020603050405020304" pitchFamily="18" charset="0"/>
                <a:cs typeface="Times New Roman" panose="02020603050405020304" pitchFamily="18" charset="0"/>
              </a:rPr>
              <a:t> - лица, осуществляющих профессиональную деятельность на рынке ценных бумаг: имеющуюся у них информацию о ценных бумагах, принадлежащих лицам, в отношении которых направлен запрос;</a:t>
            </a:r>
          </a:p>
          <a:p>
            <a:pPr marL="0" indent="0">
              <a:spcBef>
                <a:spcPts val="0"/>
              </a:spcBef>
              <a:buNone/>
            </a:pPr>
            <a:r>
              <a:rPr lang="ru-RU" dirty="0">
                <a:latin typeface="Times New Roman" panose="02020603050405020304" pitchFamily="18" charset="0"/>
                <a:cs typeface="Times New Roman" panose="02020603050405020304" pitchFamily="18" charset="0"/>
              </a:rPr>
              <a:t> - Центральный банк Российской Федерации: информацию, содержащуюся в Центральном каталоге кредитных историй, о бюро кредитных историй, в котором (которых) хранится (хранятся) кредитная история (кредитные истории) субъекта кредитной истории;</a:t>
            </a:r>
          </a:p>
          <a:p>
            <a:pPr marL="0" indent="0">
              <a:spcBef>
                <a:spcPts val="0"/>
              </a:spcBef>
              <a:buNone/>
            </a:pPr>
            <a:r>
              <a:rPr lang="ru-RU" dirty="0">
                <a:latin typeface="Times New Roman" panose="02020603050405020304" pitchFamily="18" charset="0"/>
                <a:cs typeface="Times New Roman" panose="02020603050405020304" pitchFamily="18" charset="0"/>
              </a:rPr>
              <a:t> - бюро кредитных историй: имеющуюся у них информацию по запросам.</a:t>
            </a:r>
          </a:p>
          <a:p>
            <a:pPr marL="0" indent="0">
              <a:buNone/>
            </a:pPr>
            <a:endParaRPr lang="ru-RU" dirty="0"/>
          </a:p>
        </p:txBody>
      </p:sp>
    </p:spTree>
    <p:extLst>
      <p:ext uri="{BB962C8B-B14F-4D97-AF65-F5344CB8AC3E}">
        <p14:creationId xmlns:p14="http://schemas.microsoft.com/office/powerpoint/2010/main" val="2676408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138223"/>
            <a:ext cx="9404723" cy="563525"/>
          </a:xfrm>
        </p:spPr>
        <p:txBody>
          <a:bodyPr/>
          <a:lstStyle/>
          <a:p>
            <a:pPr algn="ctr"/>
            <a:r>
              <a:rPr lang="ru-RU" sz="3200" dirty="0">
                <a:solidFill>
                  <a:srgbClr val="FFFF00"/>
                </a:solidFill>
                <a:latin typeface="Times New Roman" panose="02020603050405020304" pitchFamily="18" charset="0"/>
                <a:cs typeface="Times New Roman" panose="02020603050405020304" pitchFamily="18" charset="0"/>
              </a:rPr>
              <a:t>Что должно быть  сделано:</a:t>
            </a:r>
            <a:br>
              <a:rPr lang="ru-RU" sz="3200" dirty="0">
                <a:solidFill>
                  <a:srgbClr val="FFFF00"/>
                </a:solidFill>
                <a:latin typeface="Times New Roman" panose="02020603050405020304" pitchFamily="18" charset="0"/>
                <a:cs typeface="Times New Roman" panose="02020603050405020304" pitchFamily="18" charset="0"/>
              </a:rPr>
            </a:br>
            <a:endParaRPr lang="ru-RU" sz="3200" dirty="0">
              <a:solidFill>
                <a:srgbClr val="FFFF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10363" y="935665"/>
            <a:ext cx="10962167" cy="5635256"/>
          </a:xfrm>
        </p:spPr>
        <p:txBody>
          <a:bodyPr>
            <a:normAutofit/>
          </a:bodyPr>
          <a:lstStyle/>
          <a:p>
            <a:pPr marL="0" lvl="0" indent="0">
              <a:buNone/>
            </a:pPr>
            <a:r>
              <a:rPr lang="ru-RU" dirty="0">
                <a:latin typeface="Times New Roman" panose="02020603050405020304" pitchFamily="18" charset="0"/>
                <a:cs typeface="Times New Roman" panose="02020603050405020304" pitchFamily="18" charset="0"/>
              </a:rPr>
              <a:t>Для  лица, полномочия которого были досрочно прекращены и которое было уволено с государственной (муниципальной) службы или с работы в связи с несоблюдением антикоррупционных стандартов, будут установлены временные ограничения назначения на государственные (муниципальные) должности, поступление на государственную (муниципальную) службу, право на занятие отдельных должностей в организациях, учредителями или контролирующими лицами которых являются Российская Федерация, субъект Российской Федерации, муниципальное образование, а также в российских организациях, деятельность которых контролируется государственными корпорациями (компаниями), публично-правовыми компаниями.</a:t>
            </a:r>
          </a:p>
          <a:p>
            <a:pPr lvl="0"/>
            <a:r>
              <a:rPr lang="ru-RU" dirty="0">
                <a:latin typeface="Times New Roman" panose="02020603050405020304" pitchFamily="18" charset="0"/>
                <a:cs typeface="Times New Roman" panose="02020603050405020304" pitchFamily="18" charset="0"/>
              </a:rPr>
              <a:t>Будут определены дополнительные критерии по определению случаев, условий и порядка применения мер ответственности (кроме досрочного прекращения полномочий) за несоблюдение антикоррупционных стандартов к лицам, которые замещают государственные (муниципальные) должности;</a:t>
            </a:r>
          </a:p>
          <a:p>
            <a:pPr lvl="0"/>
            <a:r>
              <a:rPr lang="ru-RU" dirty="0">
                <a:latin typeface="Times New Roman" panose="02020603050405020304" pitchFamily="18" charset="0"/>
                <a:cs typeface="Times New Roman" panose="02020603050405020304" pitchFamily="18" charset="0"/>
              </a:rPr>
              <a:t> Будут приняты дополнительные меры, направленные на обеспечение взыскания ущерба, причиненного коррупционными правонарушениями.  </a:t>
            </a:r>
          </a:p>
          <a:p>
            <a:pPr marL="0" indent="0">
              <a:buNone/>
            </a:pPr>
            <a:endParaRPr lang="ru-RU" dirty="0"/>
          </a:p>
        </p:txBody>
      </p:sp>
    </p:spTree>
    <p:extLst>
      <p:ext uri="{BB962C8B-B14F-4D97-AF65-F5344CB8AC3E}">
        <p14:creationId xmlns:p14="http://schemas.microsoft.com/office/powerpoint/2010/main" val="273757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138223"/>
            <a:ext cx="9404723" cy="563525"/>
          </a:xfrm>
        </p:spPr>
        <p:txBody>
          <a:bodyPr/>
          <a:lstStyle/>
          <a:p>
            <a:pPr algn="ctr"/>
            <a:r>
              <a:rPr lang="ru-RU" sz="3200" dirty="0">
                <a:solidFill>
                  <a:srgbClr val="FFFF00"/>
                </a:solidFill>
                <a:latin typeface="Times New Roman" panose="02020603050405020304" pitchFamily="18" charset="0"/>
                <a:cs typeface="Times New Roman" panose="02020603050405020304" pitchFamily="18" charset="0"/>
              </a:rPr>
              <a:t>Что должно быть  сделано:</a:t>
            </a:r>
            <a:br>
              <a:rPr lang="ru-RU" sz="3200" dirty="0">
                <a:solidFill>
                  <a:srgbClr val="FFFF00"/>
                </a:solidFill>
                <a:latin typeface="Times New Roman" panose="02020603050405020304" pitchFamily="18" charset="0"/>
                <a:cs typeface="Times New Roman" panose="02020603050405020304" pitchFamily="18" charset="0"/>
              </a:rPr>
            </a:br>
            <a:endParaRPr lang="ru-RU" sz="3200" dirty="0">
              <a:solidFill>
                <a:srgbClr val="FFFF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10363" y="935665"/>
            <a:ext cx="10962167" cy="5635256"/>
          </a:xfrm>
        </p:spPr>
        <p:txBody>
          <a:bodyPr>
            <a:normAutofit fontScale="92500" lnSpcReduction="10000"/>
          </a:bodyPr>
          <a:lstStyle/>
          <a:p>
            <a:pPr marL="0" lvl="0" indent="0">
              <a:buNone/>
            </a:pPr>
            <a:r>
              <a:rPr lang="ru-RU" dirty="0">
                <a:latin typeface="Times New Roman" panose="02020603050405020304" pitchFamily="18" charset="0"/>
                <a:cs typeface="Times New Roman" panose="02020603050405020304" pitchFamily="18" charset="0"/>
              </a:rPr>
              <a:t>В статью 289 Уголовного кодекса Российской Федерации будут внесены изменения, предусматривающего установление квалифицирующего признака незаконного участия в предпринимательской деятельности лица, занимающего государственную должность Российской Федерации, государственную должность субъекта Российской Федерации, или главы органа местного самоуправления;</a:t>
            </a:r>
          </a:p>
          <a:p>
            <a:pPr lvl="0"/>
            <a:r>
              <a:rPr lang="ru-RU" dirty="0">
                <a:latin typeface="Times New Roman" panose="02020603050405020304" pitchFamily="18" charset="0"/>
                <a:cs typeface="Times New Roman" panose="02020603050405020304" pitchFamily="18" charset="0"/>
              </a:rPr>
              <a:t>До конца 2023 года должны быть разработаны:</a:t>
            </a:r>
          </a:p>
          <a:p>
            <a:pPr marL="0" indent="0">
              <a:buNone/>
            </a:pPr>
            <a:r>
              <a:rPr lang="ru-RU" dirty="0">
                <a:latin typeface="Times New Roman" panose="02020603050405020304" pitchFamily="18" charset="0"/>
                <a:cs typeface="Times New Roman" panose="02020603050405020304" pitchFamily="18" charset="0"/>
              </a:rPr>
              <a:t>-  вопросы защиты информации ограниченного доступа, и норм законодательства о противодействии коррупции в целях повышения эффективности реализации мер по противодействию коррупции;</a:t>
            </a:r>
          </a:p>
          <a:p>
            <a:pPr marL="0" indent="0">
              <a:buNone/>
            </a:pPr>
            <a:r>
              <a:rPr lang="ru-RU" dirty="0">
                <a:latin typeface="Times New Roman" panose="02020603050405020304" pitchFamily="18" charset="0"/>
                <a:cs typeface="Times New Roman" panose="02020603050405020304" pitchFamily="18" charset="0"/>
              </a:rPr>
              <a:t> - порядок и сроках хранения полученных или созданных при осуществлении деятельности в области противодействия коррупции сведений о доходах, расходах, об имуществе и обязательствах имущественного характера и документов, содержащих информацию ограниченного доступа;</a:t>
            </a:r>
          </a:p>
          <a:p>
            <a:pPr marL="0" indent="0">
              <a:buNone/>
            </a:pPr>
            <a:r>
              <a:rPr lang="ru-RU" dirty="0">
                <a:latin typeface="Times New Roman" panose="02020603050405020304" pitchFamily="18" charset="0"/>
                <a:cs typeface="Times New Roman" panose="02020603050405020304" pitchFamily="18" charset="0"/>
              </a:rPr>
              <a:t> - порядок предоставления государственными органами, органами местного самоуправления и организациями копий справок о доходах, расходах, об имуществе и обязательствах имущественного характера иным государственным органам при проведении </a:t>
            </a:r>
            <a:r>
              <a:rPr lang="ru-RU" dirty="0" err="1">
                <a:latin typeface="Times New Roman" panose="02020603050405020304" pitchFamily="18" charset="0"/>
                <a:cs typeface="Times New Roman" panose="02020603050405020304" pitchFamily="18" charset="0"/>
              </a:rPr>
              <a:t>доследственной</a:t>
            </a:r>
            <a:r>
              <a:rPr lang="ru-RU" dirty="0">
                <a:latin typeface="Times New Roman" panose="02020603050405020304" pitchFamily="18" charset="0"/>
                <a:cs typeface="Times New Roman" panose="02020603050405020304" pitchFamily="18" charset="0"/>
              </a:rPr>
              <a:t> проверки, расследовании уголовного дела, а также в иных случаях.</a:t>
            </a:r>
          </a:p>
          <a:p>
            <a:pPr lvl="0"/>
            <a:r>
              <a:rPr lang="ru-RU" dirty="0">
                <a:latin typeface="Times New Roman" panose="02020603050405020304" pitchFamily="18" charset="0"/>
                <a:cs typeface="Times New Roman" panose="02020603050405020304" pitchFamily="18" charset="0"/>
              </a:rPr>
              <a:t> Мероприятия по противодействию коррупции, в ходе которых может обсуждаться информация, содержащая персональные данные, а также иная информация ограниченного доступа с использованием видео-конференц-связи должна осуществляться в защищенном режиме.</a:t>
            </a:r>
          </a:p>
          <a:p>
            <a:pPr marL="0" indent="0">
              <a:buNone/>
            </a:pPr>
            <a:endParaRPr lang="ru-RU" dirty="0"/>
          </a:p>
        </p:txBody>
      </p:sp>
    </p:spTree>
    <p:extLst>
      <p:ext uri="{BB962C8B-B14F-4D97-AF65-F5344CB8AC3E}">
        <p14:creationId xmlns:p14="http://schemas.microsoft.com/office/powerpoint/2010/main" val="22829406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2966</TotalTime>
  <Words>1532</Words>
  <Application>Microsoft Office PowerPoint</Application>
  <PresentationFormat>Широкоэкранный</PresentationFormat>
  <Paragraphs>67</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Century Gothic</vt:lpstr>
      <vt:lpstr>Segoe UI</vt:lpstr>
      <vt:lpstr>Times New Roman</vt:lpstr>
      <vt:lpstr>Wingdings 3</vt:lpstr>
      <vt:lpstr>Ион</vt:lpstr>
      <vt:lpstr>Национальный план противодействия коррупции  на 2021 - 2024 годы</vt:lpstr>
      <vt:lpstr>Что должно быть  сделано: </vt:lpstr>
      <vt:lpstr>Что должно быть  сделано: </vt:lpstr>
      <vt:lpstr>Что должно быть  сделано: </vt:lpstr>
      <vt:lpstr>Что должно быть  сделано: </vt:lpstr>
      <vt:lpstr>Что должно быть  сделано: </vt:lpstr>
      <vt:lpstr>Что должно быть  сделано: </vt:lpstr>
      <vt:lpstr>Что должно быть  сделано: </vt:lpstr>
      <vt:lpstr>Что должно быть  сделано: </vt:lpstr>
      <vt:lpstr>Что должно быть  сделано: </vt:lpstr>
      <vt:lpstr>Что должно быть  сделано: </vt:lpstr>
      <vt:lpstr>Что необходимо сделать ОМСУ: </vt:lpstr>
      <vt:lpstr>Что необходимо сделать ОМСУ: </vt:lpstr>
      <vt:lpstr>Что необходимо сделать ОМСУ: </vt:lpstr>
      <vt:lpstr>Что необходимо сделать ОМСУ: </vt:lpstr>
      <vt:lpstr>Что необходимо сделать ОМСУ: </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Национальный план противодействия коррупции  на 2021 - 2024 годы</dc:title>
  <dc:creator>Вова</dc:creator>
  <cp:lastModifiedBy>Вова</cp:lastModifiedBy>
  <cp:revision>6</cp:revision>
  <dcterms:created xsi:type="dcterms:W3CDTF">2021-09-09T01:16:33Z</dcterms:created>
  <dcterms:modified xsi:type="dcterms:W3CDTF">2021-10-15T01:29:42Z</dcterms:modified>
</cp:coreProperties>
</file>